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y="5143500" cx="9144000"/>
  <p:notesSz cx="6858000" cy="9144000"/>
  <p:embeddedFontLst>
    <p:embeddedFont>
      <p:font typeface="Raleway"/>
      <p:regular r:id="rId81"/>
      <p:bold r:id="rId82"/>
      <p:italic r:id="rId83"/>
      <p:boldItalic r:id="rId84"/>
    </p:embeddedFont>
    <p:embeddedFont>
      <p:font typeface="Lato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aleway-boldItalic.fntdata"/><Relationship Id="rId83" Type="http://schemas.openxmlformats.org/officeDocument/2006/relationships/font" Target="fonts/Raleway-italic.fntdata"/><Relationship Id="rId42" Type="http://schemas.openxmlformats.org/officeDocument/2006/relationships/slide" Target="slides/slide37.xml"/><Relationship Id="rId86" Type="http://schemas.openxmlformats.org/officeDocument/2006/relationships/font" Target="fonts/Lato-bold.fntdata"/><Relationship Id="rId41" Type="http://schemas.openxmlformats.org/officeDocument/2006/relationships/slide" Target="slides/slide36.xml"/><Relationship Id="rId85" Type="http://schemas.openxmlformats.org/officeDocument/2006/relationships/font" Target="fonts/Lato-regular.fntdata"/><Relationship Id="rId44" Type="http://schemas.openxmlformats.org/officeDocument/2006/relationships/slide" Target="slides/slide39.xml"/><Relationship Id="rId88" Type="http://schemas.openxmlformats.org/officeDocument/2006/relationships/font" Target="fonts/Lato-boldItalic.fntdata"/><Relationship Id="rId43" Type="http://schemas.openxmlformats.org/officeDocument/2006/relationships/slide" Target="slides/slide38.xml"/><Relationship Id="rId87" Type="http://schemas.openxmlformats.org/officeDocument/2006/relationships/font" Target="fonts/Lato-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font" Target="fonts/Raleway-bold.fntdata"/><Relationship Id="rId81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95309d259f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95309d259f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95309d259f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95309d259f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95309d259f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95309d259f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95309d259f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95309d259f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95309d259f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95309d259f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95309d259f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95309d259f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86721a298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86721a298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8fffd2b61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8fffd2b61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8fffd2b61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8fffd2b61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82369583c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82369583c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fffd2b6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8fffd2b6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8fffd2b61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8fffd2b61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must combine N shares to retrive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9112ce122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9112ce122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9112ce122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9112ce122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9112ce122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9112ce122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在split前有encrypt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key也被split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9112ce122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9112ce122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112ce122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9112ce122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fffd2b61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fffd2b61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fffd2b61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fffd2b61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8fffd2b61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8fffd2b61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95309d259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95309d259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7da779735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7da779735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5309d259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95309d259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95309d259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95309d259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5309d259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95309d259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95309d259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95309d259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8fffd2b61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8fffd2b61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7da779735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7da779735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42226fb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942226fb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8fffd2b61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8fffd2b61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942226fbe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942226fbe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942226fbe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942226fbe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95309d259f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95309d259f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fffd2b61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fffd2b61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82369583c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82369583c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8fffd2b61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8fffd2b61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https://python-paillier.readthedocs.io/en/stable/index.html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95309d259f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95309d259f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95309d259f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95309d259f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95309d259f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95309d259f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95309d259f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95309d259f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95309d259f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95309d259f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95309d259f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95309d259f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95309d259f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95309d259f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95309d259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95309d259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8fffd2b61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8fffd2b61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7da779735c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7da779735c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9574abc899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9574abc899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9574abc899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9574abc899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8fffd2b61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8fffd2b61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9574abc89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9574abc89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9574abc899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9574abc899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9574abc899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9574abc899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9574abc89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9574abc89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9574abc899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9574abc899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8fffd2b61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8fffd2b61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腎絲球過濾率（Glomerular Filtration Rate，GFR）是指腎臟在單位時間內清除血漿中某一物質的能力，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它會隨著年齡的老化而逐漸衰退，平均40歲以後每年減少1 ml/min/1.73m2，腎絲球過濾率愈小代表你的腎功能愈差。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9574abc89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9574abc89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9574abc899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9574abc89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8fffd2b61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8fffd2b61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7da779735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7da779735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942226fbe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942226fbe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942226fbe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942226fbe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942226fbe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942226fbe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942226fbe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942226fbe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942226fbe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942226fbe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942226fbee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942226fbee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95309d259f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95309d259f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942226fbe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942226fbe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942226fbe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942226fbe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942226fbe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942226fbe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942226fbee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942226fbe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8fffd2b61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8fffd2b61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8fffd2b61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8fffd2b61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95309d259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95309d259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95309d259f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95309d259f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kaggle.com/code/harisyammnv/liver-disease-prediction/data" TargetMode="External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16.xml"/><Relationship Id="rId10" Type="http://schemas.openxmlformats.org/officeDocument/2006/relationships/slide" Target="/ppt/slides/slide63.xml"/><Relationship Id="rId9" Type="http://schemas.openxmlformats.org/officeDocument/2006/relationships/slide" Target="/ppt/slides/slide51.xml"/><Relationship Id="rId5" Type="http://schemas.openxmlformats.org/officeDocument/2006/relationships/slide" Target="/ppt/slides/slide19.xml"/><Relationship Id="rId6" Type="http://schemas.openxmlformats.org/officeDocument/2006/relationships/slide" Target="/ppt/slides/slide27.xml"/><Relationship Id="rId7" Type="http://schemas.openxmlformats.org/officeDocument/2006/relationships/slide" Target="/ppt/slides/slide35.xml"/><Relationship Id="rId8" Type="http://schemas.openxmlformats.org/officeDocument/2006/relationships/slide" Target="/ppt/slides/slide4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bakaoh.com/sss-wasm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schlatterbeck/secret-splitting" TargetMode="External"/><Relationship Id="rId4" Type="http://schemas.openxmlformats.org/officeDocument/2006/relationships/hyperlink" Target="https://github.com/ansemjo/go-shamirsplit" TargetMode="External"/><Relationship Id="rId5" Type="http://schemas.openxmlformats.org/officeDocument/2006/relationships/hyperlink" Target="https://github.com/dsprenkels/ss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lapets/shamirs/blob/main/README.rst" TargetMode="External"/><Relationship Id="rId4" Type="http://schemas.openxmlformats.org/officeDocument/2006/relationships/hyperlink" Target="https://github.com/lapets/shamirs/blob/main/README.rst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eprint.iacr.org/2009/391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geeksforgeeks.org/implementing-shamirs-secret-sharing-scheme-in-python/" TargetMode="External"/><Relationship Id="rId4" Type="http://schemas.openxmlformats.org/officeDocument/2006/relationships/hyperlink" Target="https://medium.com/taipei-ethereum-meetup/%E7%A7%81%E9%91%B0%E5%88%86%E5%89%B2-shamirs-secret-sharing-7a70c8abf664" TargetMode="External"/><Relationship Id="rId5" Type="http://schemas.openxmlformats.org/officeDocument/2006/relationships/hyperlink" Target="https://www.youtube.com/watch?v=iFY5SyY3IMQ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python-paillier.readthedocs.io/en/stable/index.html" TargetMode="External"/><Relationship Id="rId4" Type="http://schemas.openxmlformats.org/officeDocument/2006/relationships/hyperlink" Target="https://pypi.org/project/phe/" TargetMode="External"/><Relationship Id="rId5" Type="http://schemas.openxmlformats.org/officeDocument/2006/relationships/hyperlink" Target="https://github.com/data61/python-paillier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pypi.org/project/word2number/" TargetMode="External"/><Relationship Id="rId4" Type="http://schemas.openxmlformats.org/officeDocument/2006/relationships/hyperlink" Target="https://pypi.org/project/num2words/" TargetMode="External"/><Relationship Id="rId5" Type="http://schemas.openxmlformats.org/officeDocument/2006/relationships/hyperlink" Target="https://python-paillier.readthedocs.io/en/stable/usage.html#role-2" TargetMode="External"/><Relationship Id="rId6" Type="http://schemas.openxmlformats.org/officeDocument/2006/relationships/hyperlink" Target="https://www.asciitable.com/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bit-ml.github.io/blog/post/homomorphic-encryption-toy-implementation-in-python/" TargetMode="External"/><Relationship Id="rId4" Type="http://schemas.openxmlformats.org/officeDocument/2006/relationships/hyperlink" Target="https://blog.openmined.org/build-an-homomorphic-encryption-scheme-from-scratch-with-python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figshare.com/articles/dataset/Validation_of_glomerular_filtration_rate-estimating_equations_in_Chinese_children/5180497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W12 - Implementation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20221122 Meeting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肝指數 - GOT、GPT 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2"/>
                </a:solidFill>
                <a:latin typeface="LiHei Pro"/>
                <a:ea typeface="LiHei Pro"/>
                <a:cs typeface="LiHei Pro"/>
                <a:sym typeface="LiHei Pro"/>
              </a:rPr>
              <a:t>GOT(AST)與GPT(ALT)是體內的常見酵素，與人體胺基酸、蛋白質的代謝有關</a:t>
            </a:r>
            <a:endParaRPr sz="1500">
              <a:solidFill>
                <a:schemeClr val="dk2"/>
              </a:solidFill>
              <a:latin typeface="LiHei Pro"/>
              <a:ea typeface="LiHei Pro"/>
              <a:cs typeface="LiHei Pro"/>
              <a:sym typeface="LiHei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2"/>
                </a:solidFill>
                <a:latin typeface="LiHei Pro"/>
                <a:ea typeface="LiHei Pro"/>
                <a:cs typeface="LiHei Pro"/>
                <a:sym typeface="LiHei Pro"/>
              </a:rPr>
              <a:t>它們在肝細胞內的濃度高，當肝細胞受損時就會流進血液中，</a:t>
            </a:r>
            <a:endParaRPr sz="1500">
              <a:solidFill>
                <a:schemeClr val="dk2"/>
              </a:solidFill>
              <a:latin typeface="LiHei Pro"/>
              <a:ea typeface="LiHei Pro"/>
              <a:cs typeface="LiHei Pro"/>
              <a:sym typeface="LiHei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>
                <a:solidFill>
                  <a:schemeClr val="dk2"/>
                </a:solidFill>
                <a:latin typeface="LiHei Pro"/>
                <a:ea typeface="LiHei Pro"/>
                <a:cs typeface="LiHei Pro"/>
                <a:sym typeface="LiHei Pro"/>
              </a:rPr>
              <a:t>-&gt; GOT、GPT上升往往代表肝臟發炎。</a:t>
            </a:r>
            <a:endParaRPr sz="1500">
              <a:solidFill>
                <a:schemeClr val="dk2"/>
              </a:solidFill>
              <a:latin typeface="LiHei Pro"/>
              <a:ea typeface="LiHei Pro"/>
              <a:cs typeface="LiHei Pro"/>
              <a:sym typeface="LiHei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729450" y="405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GOT GPT</a:t>
            </a:r>
            <a:r>
              <a:rPr lang="zh-TW"/>
              <a:t>正常值：&lt; 40 U/L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064514"/>
            <a:ext cx="9143998" cy="3809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729450" y="727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22" u="sng">
                <a:solidFill>
                  <a:schemeClr val="hlink"/>
                </a:solidFill>
                <a:hlinkClick r:id="rId3"/>
              </a:rPr>
              <a:t>https://www.kaggle.com/code/harisyammnv/liver-disease-prediction/data</a:t>
            </a:r>
            <a:endParaRPr b="0" sz="1822"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729450" y="1965050"/>
            <a:ext cx="76887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0F0F0F"/>
                </a:solidFill>
              </a:rPr>
              <a:t>樣本來源： Indian Liver Patient Records</a:t>
            </a:r>
            <a:endParaRPr sz="15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Arial"/>
              <a:buChar char="●"/>
            </a:pPr>
            <a:r>
              <a:rPr lang="zh-TW">
                <a:solidFill>
                  <a:srgbClr val="0F0F0F"/>
                </a:solidFill>
              </a:rPr>
              <a:t>Age</a:t>
            </a:r>
            <a:endParaRPr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Arial"/>
              <a:buChar char="●"/>
            </a:pPr>
            <a:r>
              <a:rPr lang="zh-TW">
                <a:solidFill>
                  <a:srgbClr val="0F0F0F"/>
                </a:solidFill>
              </a:rPr>
              <a:t>Gender</a:t>
            </a:r>
            <a:endParaRPr>
              <a:solidFill>
                <a:srgbClr val="0F0F0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300"/>
              <a:buChar char="●"/>
            </a:pPr>
            <a:r>
              <a:rPr lang="zh-TW">
                <a:solidFill>
                  <a:srgbClr val="0F0F0F"/>
                </a:solidFill>
              </a:rPr>
              <a:t>Total_bilirubin</a:t>
            </a:r>
            <a:endParaRPr>
              <a:solidFill>
                <a:srgbClr val="0F0F0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300"/>
              <a:buChar char="●"/>
            </a:pPr>
            <a:r>
              <a:rPr lang="zh-TW">
                <a:solidFill>
                  <a:srgbClr val="0F0F0F"/>
                </a:solidFill>
              </a:rPr>
              <a:t>Direct_Bilirubin</a:t>
            </a:r>
            <a:endParaRPr>
              <a:solidFill>
                <a:srgbClr val="0F0F0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300"/>
              <a:buChar char="●"/>
            </a:pPr>
            <a:r>
              <a:rPr lang="zh-TW">
                <a:solidFill>
                  <a:srgbClr val="0F0F0F"/>
                </a:solidFill>
              </a:rPr>
              <a:t>Alkaline_Phosphotase</a:t>
            </a:r>
            <a:endParaRPr>
              <a:solidFill>
                <a:srgbClr val="0F0F0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300"/>
              <a:buChar char="●"/>
            </a:pPr>
            <a:r>
              <a:rPr lang="zh-TW">
                <a:solidFill>
                  <a:srgbClr val="FF0000"/>
                </a:solidFill>
              </a:rPr>
              <a:t>Alanine_Aminotransferase</a:t>
            </a:r>
            <a:r>
              <a:rPr lang="zh-TW">
                <a:solidFill>
                  <a:srgbClr val="0F0F0F"/>
                </a:solidFill>
              </a:rPr>
              <a:t> (表格上面誤寫為Alamine_Aminotransferase）(GPT)</a:t>
            </a:r>
            <a:endParaRPr>
              <a:solidFill>
                <a:srgbClr val="0F0F0F"/>
              </a:solidFill>
            </a:endParaRPr>
          </a:p>
          <a:p>
            <a:pPr indent="-323850" lvl="0" marL="457200" marR="1143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Char char="●"/>
            </a:pPr>
            <a:r>
              <a:rPr lang="zh-TW" sz="1200">
                <a:solidFill>
                  <a:srgbClr val="0F0F0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2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Aspartate_Aminotransferase </a:t>
            </a:r>
            <a:r>
              <a:rPr lang="zh-TW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(GOT)</a:t>
            </a:r>
            <a:endParaRPr sz="165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1143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500"/>
              <a:buFont typeface="Arial"/>
              <a:buChar char="●"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Total_Protiens</a:t>
            </a:r>
            <a:endParaRPr sz="1650">
              <a:solidFill>
                <a:srgbClr val="5F636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1143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500"/>
              <a:buFont typeface="Arial"/>
              <a:buChar char="●"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Albumin</a:t>
            </a:r>
            <a:endParaRPr sz="1650">
              <a:solidFill>
                <a:srgbClr val="5F636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1143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500"/>
              <a:buFont typeface="Arial"/>
              <a:buChar char="●"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Albumin_and_Globulin_Ratio</a:t>
            </a:r>
            <a:endParaRPr sz="1600">
              <a:solidFill>
                <a:srgbClr val="0F0F0F"/>
              </a:solidFill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1450" y="3350250"/>
            <a:ext cx="1514076" cy="15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臨床血液檢查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MCV、MCH、MCHC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先測定血比容(Hct)、紅血球數(RBC)、血紅素量(Hb)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13" y="2150650"/>
            <a:ext cx="8695977" cy="23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729450" y="727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22"/>
              <a:t>尋找中</a:t>
            </a:r>
            <a:endParaRPr b="0" sz="1822"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729450" y="1965050"/>
            <a:ext cx="76887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0F0F0F"/>
                </a:solidFill>
              </a:rPr>
              <a:t>樣本來源： </a:t>
            </a:r>
            <a:endParaRPr sz="1600">
              <a:solidFill>
                <a:srgbClr val="0F0F0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Scenarios &amp;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秦宗佑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488" y="1318650"/>
            <a:ext cx="4909033" cy="37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Cryptographic splitting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羅寶瑩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Content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325" y="2078875"/>
            <a:ext cx="2556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Arial"/>
                <a:ea typeface="Arial"/>
                <a:cs typeface="Arial"/>
                <a:sym typeface="Arial"/>
              </a:rPr>
              <a:t>Scenarios &amp; Dataset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3"/>
              </a:rPr>
              <a:t>廖苡辰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4"/>
              </a:rPr>
              <a:t>秦宗佑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 txBox="1"/>
          <p:nvPr>
            <p:ph idx="2" type="body"/>
          </p:nvPr>
        </p:nvSpPr>
        <p:spPr>
          <a:xfrm>
            <a:off x="3286225" y="2078875"/>
            <a:ext cx="2807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Arial"/>
                <a:ea typeface="Arial"/>
                <a:cs typeface="Arial"/>
                <a:sym typeface="Arial"/>
              </a:rPr>
              <a:t>Cryptographic splitting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5"/>
              </a:rPr>
              <a:t>羅寶瑩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6"/>
              </a:rPr>
              <a:t>王靖婷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7"/>
              </a:rPr>
              <a:t>張麒仙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 txBox="1"/>
          <p:nvPr>
            <p:ph idx="2" type="body"/>
          </p:nvPr>
        </p:nvSpPr>
        <p:spPr>
          <a:xfrm>
            <a:off x="6093325" y="2078875"/>
            <a:ext cx="2986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Arial"/>
                <a:ea typeface="Arial"/>
                <a:cs typeface="Arial"/>
                <a:sym typeface="Arial"/>
              </a:rPr>
              <a:t>Homomorphic encryption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8"/>
              </a:rPr>
              <a:t>蔡佳誠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9"/>
              </a:rPr>
              <a:t>霍芷媛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10"/>
              </a:rPr>
              <a:t>張麒仙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Secret Splitting [1]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This programs implement the secret splitting protocol detailed in Bruce Schneiers "</a:t>
            </a:r>
            <a:r>
              <a:rPr b="1" lang="zh-TW"/>
              <a:t>Applied Cryptography</a:t>
            </a:r>
            <a:r>
              <a:rPr lang="zh-TW"/>
              <a:t>", Chapter 3.6 p.70 of the second edition.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The idea is to split a plaintext into N pieces shared by N people. Only if the</a:t>
            </a:r>
            <a:r>
              <a:rPr b="1" lang="zh-TW"/>
              <a:t> N people meet later </a:t>
            </a:r>
            <a:r>
              <a:rPr lang="zh-TW"/>
              <a:t>can they re-create the original plaintext. This is done by producing N-1 one-time pads the length of the original plaintext. These are XORed with the plaintext yielding the Nth secret piece. If the N pieces are later XORed we get the original plaintext.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Secret Splitting [1]</a:t>
            </a:r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50" y="2078870"/>
            <a:ext cx="1800225" cy="153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5425" y="2078875"/>
            <a:ext cx="25622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5413" y="2476175"/>
            <a:ext cx="1800225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3125" y="2078875"/>
            <a:ext cx="3455025" cy="78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3125" y="3024500"/>
            <a:ext cx="3455025" cy="874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Secret Splitting [1]</a:t>
            </a: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988750"/>
            <a:ext cx="39528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400" y="2078863"/>
            <a:ext cx="27051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zh-TW" sz="23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shamirsplit [2]</a:t>
            </a:r>
            <a:endParaRPr/>
          </a:p>
        </p:txBody>
      </p:sp>
      <p:sp>
        <p:nvSpPr>
          <p:cNvPr id="226" name="Google Shape;226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This is a commandline program to split secrets into a number of shares where a</a:t>
            </a:r>
            <a:r>
              <a:rPr b="1" lang="zh-TW"/>
              <a:t> certain threshold amount</a:t>
            </a:r>
            <a:r>
              <a:rPr lang="zh-TW"/>
              <a:t> is necessary to reconstruct the original secret.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The input data is </a:t>
            </a:r>
            <a:r>
              <a:rPr b="1" lang="zh-TW"/>
              <a:t>encrypted with an authenticated encryption</a:t>
            </a:r>
            <a:r>
              <a:rPr lang="zh-TW"/>
              <a:t> construction using a </a:t>
            </a:r>
            <a:r>
              <a:rPr b="1" lang="zh-TW"/>
              <a:t>random key</a:t>
            </a:r>
            <a:r>
              <a:rPr lang="zh-TW"/>
              <a:t>. The </a:t>
            </a:r>
            <a:r>
              <a:rPr b="1" lang="zh-TW"/>
              <a:t>key is then split</a:t>
            </a:r>
            <a:r>
              <a:rPr lang="zh-TW"/>
              <a:t> using Shamir secret sharing and the ciphertext is split and encoded using Reed-Solomon erasure coding. The resulting shares are then signed using a signature algorithm on an elliptic curve with a key derived from the same initial random key.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zh-TW" sz="23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Shamir secret sharing library [3]</a:t>
            </a:r>
            <a:endParaRPr/>
          </a:p>
        </p:txBody>
      </p:sp>
      <p:sp>
        <p:nvSpPr>
          <p:cNvPr id="232" name="Google Shape;232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sss is a library that exposes an API to </a:t>
            </a:r>
            <a:r>
              <a:rPr b="1" lang="zh-TW"/>
              <a:t>split secret data buffers into a number of different shares</a:t>
            </a:r>
            <a:r>
              <a:rPr lang="zh-TW"/>
              <a:t>. With the possession of some or all of these shares, the original secret can be restored. It is the schoolbook example of a cryptographic threshold scheme. This library has a command line interface.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Web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zh-TW" sz="23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Shamir secret sharing library [3]</a:t>
            </a:r>
            <a:endParaRPr/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00" y="2234113"/>
            <a:ext cx="4781025" cy="18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201" y="2007890"/>
            <a:ext cx="3973650" cy="23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https://github.com/schlatterbeck/secret-splitting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https://github.com/ansemjo/go-shamirsplit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https://github.com/dsprenkels/sss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Cryptographic splitting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王靖婷</a:t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644825" y="698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 -m pip install shamirs</a:t>
            </a:r>
            <a:endParaRPr/>
          </a:p>
        </p:txBody>
      </p:sp>
      <p:sp>
        <p:nvSpPr>
          <p:cNvPr id="256" name="Google Shape;256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280288"/>
            <a:ext cx="6038901" cy="13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275" y="2612925"/>
            <a:ext cx="5561224" cy="16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7994726" cy="23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Scenarios &amp;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廖苡辰</a:t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00" y="2484375"/>
            <a:ext cx="7576952" cy="7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125" y="2456950"/>
            <a:ext cx="771525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716280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https://github.com/lapets/shamirs/blob/main/README.rst</a:t>
            </a:r>
            <a:endParaRPr/>
          </a:p>
        </p:txBody>
      </p:sp>
      <p:sp>
        <p:nvSpPr>
          <p:cNvPr id="293" name="Google Shape;293;p45"/>
          <p:cNvSpPr txBox="1"/>
          <p:nvPr/>
        </p:nvSpPr>
        <p:spPr>
          <a:xfrm>
            <a:off x="2385525" y="25868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4"/>
              </a:rPr>
              <a:t>https://github.com/lapets/shamirs/blob/main/README.rst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299" name="Google Shape;299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https://eprint.iacr.org/2009/391.pdf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Cryptographic splitting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張麒仙</a:t>
            </a:r>
            <a:endParaRPr sz="1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/>
          <p:nvPr/>
        </p:nvSpPr>
        <p:spPr>
          <a:xfrm>
            <a:off x="2323900" y="2418625"/>
            <a:ext cx="1202700" cy="83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8"/>
          <p:cNvSpPr/>
          <p:nvPr/>
        </p:nvSpPr>
        <p:spPr>
          <a:xfrm>
            <a:off x="3932838" y="2409900"/>
            <a:ext cx="1202700" cy="83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8"/>
          <p:cNvSpPr/>
          <p:nvPr/>
        </p:nvSpPr>
        <p:spPr>
          <a:xfrm>
            <a:off x="5486875" y="2410500"/>
            <a:ext cx="1202700" cy="83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8"/>
          <p:cNvSpPr/>
          <p:nvPr/>
        </p:nvSpPr>
        <p:spPr>
          <a:xfrm>
            <a:off x="2283225" y="2448000"/>
            <a:ext cx="1202700" cy="83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8"/>
          <p:cNvSpPr/>
          <p:nvPr/>
        </p:nvSpPr>
        <p:spPr>
          <a:xfrm>
            <a:off x="553200" y="1025663"/>
            <a:ext cx="1144200" cy="47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8"/>
          <p:cNvSpPr/>
          <p:nvPr/>
        </p:nvSpPr>
        <p:spPr>
          <a:xfrm rot="-5400000">
            <a:off x="2211000" y="822000"/>
            <a:ext cx="288600" cy="1073100"/>
          </a:xfrm>
          <a:prstGeom prst="downArrow">
            <a:avLst>
              <a:gd fmla="val 35266" name="adj1"/>
              <a:gd fmla="val 64778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8"/>
          <p:cNvSpPr txBox="1"/>
          <p:nvPr/>
        </p:nvSpPr>
        <p:spPr>
          <a:xfrm>
            <a:off x="1798125" y="822375"/>
            <a:ext cx="1202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0F0F0F"/>
                </a:solidFill>
                <a:highlight>
                  <a:srgbClr val="FFFFFF"/>
                </a:highlight>
              </a:rPr>
              <a:t>homomorphic encryption</a:t>
            </a:r>
            <a:endParaRPr b="1" sz="1100">
              <a:solidFill>
                <a:srgbClr val="0F0F0F"/>
              </a:solidFill>
              <a:highlight>
                <a:srgbClr val="FFFFFF"/>
              </a:highlight>
            </a:endParaRPr>
          </a:p>
        </p:txBody>
      </p:sp>
      <p:sp>
        <p:nvSpPr>
          <p:cNvPr id="316" name="Google Shape;316;p48"/>
          <p:cNvSpPr/>
          <p:nvPr/>
        </p:nvSpPr>
        <p:spPr>
          <a:xfrm>
            <a:off x="3026475" y="1207475"/>
            <a:ext cx="2794800" cy="21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8"/>
          <p:cNvSpPr/>
          <p:nvPr/>
        </p:nvSpPr>
        <p:spPr>
          <a:xfrm rot="2700000">
            <a:off x="3385936" y="1404537"/>
            <a:ext cx="113279" cy="1063630"/>
          </a:xfrm>
          <a:prstGeom prst="downArrow">
            <a:avLst>
              <a:gd fmla="val 35266" name="adj1"/>
              <a:gd fmla="val 89568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8"/>
          <p:cNvSpPr/>
          <p:nvPr/>
        </p:nvSpPr>
        <p:spPr>
          <a:xfrm rot="-2700000">
            <a:off x="5309909" y="1405590"/>
            <a:ext cx="113279" cy="1056418"/>
          </a:xfrm>
          <a:prstGeom prst="downArrow">
            <a:avLst>
              <a:gd fmla="val 35266" name="adj1"/>
              <a:gd fmla="val 89568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8"/>
          <p:cNvSpPr/>
          <p:nvPr/>
        </p:nvSpPr>
        <p:spPr>
          <a:xfrm>
            <a:off x="4349134" y="1538388"/>
            <a:ext cx="113400" cy="795900"/>
          </a:xfrm>
          <a:prstGeom prst="downArrow">
            <a:avLst>
              <a:gd fmla="val 35266" name="adj1"/>
              <a:gd fmla="val 89568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8"/>
          <p:cNvSpPr/>
          <p:nvPr/>
        </p:nvSpPr>
        <p:spPr>
          <a:xfrm>
            <a:off x="2358150" y="2557950"/>
            <a:ext cx="1029900" cy="21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8"/>
          <p:cNvSpPr txBox="1"/>
          <p:nvPr/>
        </p:nvSpPr>
        <p:spPr>
          <a:xfrm>
            <a:off x="5423525" y="1652100"/>
            <a:ext cx="382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accent1"/>
                </a:solidFill>
                <a:highlight>
                  <a:srgbClr val="FFFFFF"/>
                </a:highlight>
              </a:rPr>
              <a:t>Data sharing algorithms </a:t>
            </a:r>
            <a:endParaRPr b="1" sz="1100">
              <a:solidFill>
                <a:schemeClr val="accent1"/>
              </a:solidFill>
              <a:highlight>
                <a:srgbClr val="FFFFFF"/>
              </a:highlight>
            </a:endParaRPr>
          </a:p>
        </p:txBody>
      </p:sp>
      <p:sp>
        <p:nvSpPr>
          <p:cNvPr id="322" name="Google Shape;322;p48"/>
          <p:cNvSpPr txBox="1"/>
          <p:nvPr/>
        </p:nvSpPr>
        <p:spPr>
          <a:xfrm>
            <a:off x="2422725" y="2904450"/>
            <a:ext cx="106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storage A</a:t>
            </a:r>
            <a:endParaRPr sz="1600"/>
          </a:p>
        </p:txBody>
      </p:sp>
      <p:sp>
        <p:nvSpPr>
          <p:cNvPr id="323" name="Google Shape;323;p48"/>
          <p:cNvSpPr/>
          <p:nvPr/>
        </p:nvSpPr>
        <p:spPr>
          <a:xfrm>
            <a:off x="3883425" y="2448000"/>
            <a:ext cx="1202700" cy="83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8"/>
          <p:cNvSpPr/>
          <p:nvPr/>
        </p:nvSpPr>
        <p:spPr>
          <a:xfrm>
            <a:off x="3958350" y="2557950"/>
            <a:ext cx="1029900" cy="21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8"/>
          <p:cNvSpPr txBox="1"/>
          <p:nvPr/>
        </p:nvSpPr>
        <p:spPr>
          <a:xfrm>
            <a:off x="4022925" y="2904450"/>
            <a:ext cx="106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storage B</a:t>
            </a:r>
            <a:endParaRPr sz="1600"/>
          </a:p>
        </p:txBody>
      </p:sp>
      <p:sp>
        <p:nvSpPr>
          <p:cNvPr id="326" name="Google Shape;326;p48"/>
          <p:cNvSpPr/>
          <p:nvPr/>
        </p:nvSpPr>
        <p:spPr>
          <a:xfrm>
            <a:off x="5442950" y="2448000"/>
            <a:ext cx="1202700" cy="83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8"/>
          <p:cNvSpPr/>
          <p:nvPr/>
        </p:nvSpPr>
        <p:spPr>
          <a:xfrm>
            <a:off x="5517875" y="2557950"/>
            <a:ext cx="1029900" cy="21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8"/>
          <p:cNvSpPr txBox="1"/>
          <p:nvPr/>
        </p:nvSpPr>
        <p:spPr>
          <a:xfrm>
            <a:off x="5582450" y="2904450"/>
            <a:ext cx="106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storage C</a:t>
            </a:r>
            <a:endParaRPr sz="1600"/>
          </a:p>
        </p:txBody>
      </p:sp>
      <p:sp>
        <p:nvSpPr>
          <p:cNvPr id="329" name="Google Shape;329;p48"/>
          <p:cNvSpPr/>
          <p:nvPr/>
        </p:nvSpPr>
        <p:spPr>
          <a:xfrm rot="-2700000">
            <a:off x="3182734" y="3203040"/>
            <a:ext cx="113279" cy="1056418"/>
          </a:xfrm>
          <a:prstGeom prst="downArrow">
            <a:avLst>
              <a:gd fmla="val 35266" name="adj1"/>
              <a:gd fmla="val 89568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8"/>
          <p:cNvSpPr/>
          <p:nvPr/>
        </p:nvSpPr>
        <p:spPr>
          <a:xfrm rot="2700000">
            <a:off x="4012386" y="3202662"/>
            <a:ext cx="113279" cy="1063630"/>
          </a:xfrm>
          <a:prstGeom prst="downArrow">
            <a:avLst>
              <a:gd fmla="val 35266" name="adj1"/>
              <a:gd fmla="val 89568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8"/>
          <p:cNvSpPr/>
          <p:nvPr/>
        </p:nvSpPr>
        <p:spPr>
          <a:xfrm>
            <a:off x="2505850" y="4187400"/>
            <a:ext cx="2363100" cy="4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8"/>
          <p:cNvSpPr txBox="1"/>
          <p:nvPr/>
        </p:nvSpPr>
        <p:spPr>
          <a:xfrm>
            <a:off x="2748775" y="4225350"/>
            <a:ext cx="207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02124"/>
                </a:solidFill>
                <a:highlight>
                  <a:srgbClr val="FFFFFF"/>
                </a:highlight>
              </a:rPr>
              <a:t>mathematical computation</a:t>
            </a:r>
            <a:endParaRPr/>
          </a:p>
        </p:txBody>
      </p:sp>
      <p:sp>
        <p:nvSpPr>
          <p:cNvPr id="333" name="Google Shape;333;p48"/>
          <p:cNvSpPr/>
          <p:nvPr/>
        </p:nvSpPr>
        <p:spPr>
          <a:xfrm>
            <a:off x="512525" y="1068338"/>
            <a:ext cx="1144200" cy="47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8"/>
          <p:cNvSpPr txBox="1"/>
          <p:nvPr/>
        </p:nvSpPr>
        <p:spPr>
          <a:xfrm>
            <a:off x="553025" y="1090688"/>
            <a:ext cx="106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medical data</a:t>
            </a:r>
            <a:r>
              <a:rPr lang="zh-TW" sz="1600"/>
              <a:t> </a:t>
            </a:r>
            <a:endParaRPr sz="1600"/>
          </a:p>
        </p:txBody>
      </p:sp>
      <p:sp>
        <p:nvSpPr>
          <p:cNvPr id="335" name="Google Shape;335;p48"/>
          <p:cNvSpPr/>
          <p:nvPr/>
        </p:nvSpPr>
        <p:spPr>
          <a:xfrm>
            <a:off x="2985300" y="1236875"/>
            <a:ext cx="2794800" cy="21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8"/>
          <p:cNvSpPr txBox="1"/>
          <p:nvPr/>
        </p:nvSpPr>
        <p:spPr>
          <a:xfrm>
            <a:off x="1543125" y="3501738"/>
            <a:ext cx="268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accent1"/>
                </a:solidFill>
                <a:highlight>
                  <a:srgbClr val="FFFFFF"/>
                </a:highlight>
              </a:rPr>
              <a:t>get encryption data </a:t>
            </a:r>
            <a:endParaRPr b="1" sz="1100">
              <a:solidFill>
                <a:schemeClr val="accent1"/>
              </a:solidFill>
              <a:highlight>
                <a:srgbClr val="FFFFFF"/>
              </a:highlight>
            </a:endParaRPr>
          </a:p>
        </p:txBody>
      </p:sp>
      <p:sp>
        <p:nvSpPr>
          <p:cNvPr id="337" name="Google Shape;337;p48"/>
          <p:cNvSpPr/>
          <p:nvPr/>
        </p:nvSpPr>
        <p:spPr>
          <a:xfrm rot="-5400000">
            <a:off x="5340400" y="3855375"/>
            <a:ext cx="288600" cy="1073100"/>
          </a:xfrm>
          <a:prstGeom prst="downArrow">
            <a:avLst>
              <a:gd fmla="val 35266" name="adj1"/>
              <a:gd fmla="val 64778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8"/>
          <p:cNvSpPr txBox="1"/>
          <p:nvPr/>
        </p:nvSpPr>
        <p:spPr>
          <a:xfrm>
            <a:off x="4927525" y="3855750"/>
            <a:ext cx="1202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0F0F0F"/>
                </a:solidFill>
                <a:highlight>
                  <a:srgbClr val="FFFFFF"/>
                </a:highlight>
              </a:rPr>
              <a:t>homomorphic decryption</a:t>
            </a:r>
            <a:endParaRPr b="1" sz="1100">
              <a:solidFill>
                <a:srgbClr val="0F0F0F"/>
              </a:solidFill>
              <a:highlight>
                <a:srgbClr val="FFFFFF"/>
              </a:highlight>
            </a:endParaRPr>
          </a:p>
        </p:txBody>
      </p:sp>
      <p:sp>
        <p:nvSpPr>
          <p:cNvPr id="339" name="Google Shape;339;p48"/>
          <p:cNvSpPr/>
          <p:nvPr/>
        </p:nvSpPr>
        <p:spPr>
          <a:xfrm>
            <a:off x="6108500" y="4103550"/>
            <a:ext cx="1202700" cy="47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8"/>
          <p:cNvSpPr txBox="1"/>
          <p:nvPr/>
        </p:nvSpPr>
        <p:spPr>
          <a:xfrm>
            <a:off x="6108500" y="4125900"/>
            <a:ext cx="135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analysis results</a:t>
            </a:r>
            <a:r>
              <a:rPr lang="zh-TW" sz="1600"/>
              <a:t> </a:t>
            </a:r>
            <a:endParaRPr sz="1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type="title"/>
          </p:nvPr>
        </p:nvSpPr>
        <p:spPr>
          <a:xfrm>
            <a:off x="286050" y="1396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Shamir’s Secret Sharing Scheme</a:t>
            </a:r>
            <a:endParaRPr/>
          </a:p>
        </p:txBody>
      </p:sp>
      <p:pic>
        <p:nvPicPr>
          <p:cNvPr id="346" name="Google Shape;3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500" y="549450"/>
            <a:ext cx="3835226" cy="20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9"/>
          <p:cNvSpPr txBox="1"/>
          <p:nvPr/>
        </p:nvSpPr>
        <p:spPr>
          <a:xfrm>
            <a:off x="468750" y="2866350"/>
            <a:ext cx="8809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secret may be split into n shares (for n shareholders)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out of which, a minimum of t, (t &lt; n) shares are required for successful reconstruction.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Such a scheme is referred to as a (t, n) sharing-scheme.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From the n participants, any subset of shareholders, of size greater or equal to t, can regenerate the secret.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Importantly, even with any k (k &lt; t) shares, no new information about the original secret is learned.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1640"/>
              <a:t>Shamir’s Secret Sharing uses the polynomial interpolation principle to perform threshold sharing in the following two phases:</a:t>
            </a:r>
            <a:endParaRPr sz="1640"/>
          </a:p>
        </p:txBody>
      </p:sp>
      <p:sp>
        <p:nvSpPr>
          <p:cNvPr id="353" name="Google Shape;353;p50"/>
          <p:cNvSpPr txBox="1"/>
          <p:nvPr/>
        </p:nvSpPr>
        <p:spPr>
          <a:xfrm>
            <a:off x="-125475" y="7490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273239"/>
                </a:solidFill>
                <a:highlight>
                  <a:srgbClr val="FFFFFF"/>
                </a:highlight>
              </a:rPr>
              <a:t>Algorithm</a:t>
            </a:r>
            <a:endParaRPr b="1" sz="1800">
              <a:solidFill>
                <a:srgbClr val="273239"/>
              </a:solidFill>
              <a:highlight>
                <a:srgbClr val="FFFFFF"/>
              </a:highlight>
            </a:endParaRPr>
          </a:p>
        </p:txBody>
      </p:sp>
      <p:pic>
        <p:nvPicPr>
          <p:cNvPr id="354" name="Google Shape;3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00" y="2364350"/>
            <a:ext cx="4351975" cy="236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375" y="2322527"/>
            <a:ext cx="4628299" cy="2192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00" y="4144775"/>
            <a:ext cx="8839200" cy="80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88" y="705288"/>
            <a:ext cx="591502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GFR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369" name="Google Shape;369;p52"/>
          <p:cNvSpPr txBox="1"/>
          <p:nvPr>
            <p:ph idx="1" type="body"/>
          </p:nvPr>
        </p:nvSpPr>
        <p:spPr>
          <a:xfrm>
            <a:off x="729450" y="23836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https://www.geeksforgeeks.org/implementing-shamirs-secret-sharing-scheme-in-python/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https://medium.com/taipei-ethereum-meetup/%E7%A7%81%E9%91%B0%E5%88%86%E5%89%B2-shamirs-secret-sharing-7a70c8abf664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https://www.youtube.com/watch?v=iFY5SyY3IMQ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Homomorphic encryption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蔡佳誠</a:t>
            </a:r>
            <a:endParaRPr sz="1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PHE 1.5.0</a:t>
            </a:r>
            <a:endParaRPr/>
          </a:p>
        </p:txBody>
      </p:sp>
      <p:pic>
        <p:nvPicPr>
          <p:cNvPr id="380" name="Google Shape;38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47225"/>
            <a:ext cx="5278049" cy="256565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4"/>
          <p:cNvSpPr txBox="1"/>
          <p:nvPr/>
        </p:nvSpPr>
        <p:spPr>
          <a:xfrm>
            <a:off x="6291100" y="2047225"/>
            <a:ext cx="212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測試套件功能 -&gt; tutorial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Python Paillier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Paper</a:t>
            </a:r>
            <a:endParaRPr/>
          </a:p>
        </p:txBody>
      </p:sp>
      <p:pic>
        <p:nvPicPr>
          <p:cNvPr id="387" name="Google Shape;38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9" y="1850388"/>
            <a:ext cx="5386575" cy="27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專案架構</a:t>
            </a:r>
            <a:endParaRPr/>
          </a:p>
        </p:txBody>
      </p:sp>
      <p:sp>
        <p:nvSpPr>
          <p:cNvPr id="393" name="Google Shape;393;p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背景敘述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痛點分析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系統架構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背景敘述</a:t>
            </a:r>
            <a:endParaRPr/>
          </a:p>
        </p:txBody>
      </p:sp>
      <p:sp>
        <p:nvSpPr>
          <p:cNvPr id="399" name="Google Shape;399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zh-TW"/>
              <a:t>資安議題：遠距醫療衍生大量資料儲存需球 → 駭客攻擊資料庫獲取資訊 → 列舉一兩項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zh-TW"/>
              <a:t>隱私議題：大量資料儲存使雲端計算、資料共享更為方便  → 衍生隱私性問題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整合兩大特點：分散式資料庫儲存系統 + 同態加密 ⇒ 打造兼具安全和隱私性的資料儲存暨共享系統，以滿足日漸成長的遠距醫療需求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系統架構圖</a:t>
            </a:r>
            <a:endParaRPr/>
          </a:p>
        </p:txBody>
      </p:sp>
      <p:sp>
        <p:nvSpPr>
          <p:cNvPr id="405" name="Google Shape;405;p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使用流程 &amp; 系統架構</a:t>
            </a:r>
            <a:br>
              <a:rPr lang="zh-TW"/>
            </a:br>
            <a:r>
              <a:rPr lang="zh-TW"/>
              <a:t> 分為幾個面向：使用者 (醫院)、計算平台 (雲端、醫療機構)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見</a:t>
            </a:r>
            <a:r>
              <a:rPr lang="zh-TW"/>
              <a:t>下兩頁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第一頁：醫療機構使用系統流程圖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第二頁：雲端運算平台使用系統流程圖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系統架構圖</a:t>
            </a:r>
            <a:endParaRPr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見下兩頁</a:t>
            </a:r>
            <a:endParaRPr/>
          </a:p>
        </p:txBody>
      </p:sp>
      <p:pic>
        <p:nvPicPr>
          <p:cNvPr id="412" name="Google Shape;4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系統架構圖</a:t>
            </a:r>
            <a:endParaRPr/>
          </a:p>
        </p:txBody>
      </p:sp>
      <p:sp>
        <p:nvSpPr>
          <p:cNvPr id="418" name="Google Shape;418;p6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見下兩頁</a:t>
            </a:r>
            <a:endParaRPr/>
          </a:p>
        </p:txBody>
      </p:sp>
      <p:pic>
        <p:nvPicPr>
          <p:cNvPr id="419" name="Google Shape;41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報告大綱</a:t>
            </a:r>
            <a:endParaRPr/>
          </a:p>
        </p:txBody>
      </p:sp>
      <p:sp>
        <p:nvSpPr>
          <p:cNvPr id="425" name="Google Shape;425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zh-TW"/>
              <a:t>背景敘述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zh-TW"/>
              <a:t>使用情境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zh-TW"/>
              <a:t>原理解釋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zh-TW"/>
              <a:t>實作講解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zh-TW"/>
              <a:t>效益分析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zh-TW"/>
              <a:t>未來發展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肌酸酐 Creatinine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2"/>
                </a:solidFill>
                <a:latin typeface="LiHei Pro"/>
                <a:ea typeface="LiHei Pro"/>
                <a:cs typeface="LiHei Pro"/>
                <a:sym typeface="LiHei Pro"/>
              </a:rPr>
              <a:t>肌</a:t>
            </a:r>
            <a:r>
              <a:rPr lang="zh-TW" sz="1500">
                <a:solidFill>
                  <a:schemeClr val="dk2"/>
                </a:solidFill>
                <a:latin typeface="LiHei Pro"/>
                <a:ea typeface="LiHei Pro"/>
                <a:cs typeface="LiHei Pro"/>
                <a:sym typeface="LiHei Pro"/>
              </a:rPr>
              <a:t>肉產生的</a:t>
            </a:r>
            <a:r>
              <a:rPr lang="zh-TW" sz="1500">
                <a:solidFill>
                  <a:srgbClr val="FF0000"/>
                </a:solidFill>
                <a:latin typeface="LiHei Pro"/>
                <a:ea typeface="LiHei Pro"/>
                <a:cs typeface="LiHei Pro"/>
                <a:sym typeface="LiHei Pro"/>
              </a:rPr>
              <a:t>代謝廢物</a:t>
            </a:r>
            <a:r>
              <a:rPr lang="zh-TW" sz="1500">
                <a:solidFill>
                  <a:schemeClr val="dk2"/>
                </a:solidFill>
                <a:latin typeface="LiHei Pro"/>
                <a:ea typeface="LiHei Pro"/>
                <a:cs typeface="LiHei Pro"/>
                <a:sym typeface="LiHei Pro"/>
              </a:rPr>
              <a:t>，身體自行產生，不受飲食影響。</a:t>
            </a:r>
            <a:endParaRPr sz="1500">
              <a:solidFill>
                <a:schemeClr val="dk2"/>
              </a:solidFill>
              <a:latin typeface="LiHei Pro"/>
              <a:ea typeface="LiHei Pro"/>
              <a:cs typeface="LiHei Pro"/>
              <a:sym typeface="LiHei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2"/>
                </a:solidFill>
                <a:latin typeface="LiHei Pro"/>
                <a:ea typeface="LiHei Pro"/>
                <a:cs typeface="LiHei Pro"/>
                <a:sym typeface="LiHei Pro"/>
              </a:rPr>
              <a:t>血液流經腎臟時，肌酸酐會經由全由腎絲球過濾排出，不會被再吸收。</a:t>
            </a:r>
            <a:endParaRPr sz="1500">
              <a:solidFill>
                <a:schemeClr val="dk2"/>
              </a:solidFill>
              <a:latin typeface="LiHei Pro"/>
              <a:ea typeface="LiHei Pro"/>
              <a:cs typeface="LiHei Pro"/>
              <a:sym typeface="LiHei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2"/>
                </a:solidFill>
                <a:latin typeface="LiHei Pro"/>
                <a:ea typeface="LiHei Pro"/>
                <a:cs typeface="LiHei Pro"/>
                <a:sym typeface="LiHei Pro"/>
              </a:rPr>
              <a:t>-&gt; </a:t>
            </a:r>
            <a:r>
              <a:rPr lang="zh-TW" sz="1500">
                <a:solidFill>
                  <a:schemeClr val="dk2"/>
                </a:solidFill>
                <a:latin typeface="LiHei Pro"/>
                <a:ea typeface="LiHei Pro"/>
                <a:cs typeface="LiHei Pro"/>
                <a:sym typeface="LiHei Pro"/>
              </a:rPr>
              <a:t>每天排出多少肌酸酐 =&gt; 腎每天過濾多少血液</a:t>
            </a:r>
            <a:endParaRPr sz="1500">
              <a:solidFill>
                <a:schemeClr val="dk2"/>
              </a:solidFill>
              <a:latin typeface="LiHei Pro"/>
              <a:ea typeface="LiHei Pro"/>
              <a:cs typeface="LiHei Pro"/>
              <a:sym typeface="LiHei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2"/>
                </a:solidFill>
                <a:latin typeface="LiHei Pro"/>
                <a:ea typeface="LiHei Pro"/>
                <a:cs typeface="LiHei Pro"/>
                <a:sym typeface="LiHei Pro"/>
              </a:rPr>
              <a:t>-&gt; </a:t>
            </a:r>
            <a:r>
              <a:rPr lang="zh-TW" sz="1500">
                <a:solidFill>
                  <a:srgbClr val="FF0000"/>
                </a:solidFill>
                <a:latin typeface="LiHei Pro"/>
                <a:ea typeface="LiHei Pro"/>
                <a:cs typeface="LiHei Pro"/>
                <a:sym typeface="LiHei Pro"/>
              </a:rPr>
              <a:t>由血中肌酸酐濃度，推估腎</a:t>
            </a:r>
            <a:r>
              <a:rPr lang="zh-TW" sz="1500">
                <a:solidFill>
                  <a:srgbClr val="FF0000"/>
                </a:solidFill>
                <a:latin typeface="LiHei Pro"/>
                <a:ea typeface="LiHei Pro"/>
                <a:cs typeface="LiHei Pro"/>
                <a:sym typeface="LiHei Pro"/>
              </a:rPr>
              <a:t>過濾血液的速度</a:t>
            </a:r>
            <a:endParaRPr sz="1500">
              <a:solidFill>
                <a:srgbClr val="FF0000"/>
              </a:solidFill>
              <a:latin typeface="LiHei Pro"/>
              <a:ea typeface="LiHei Pro"/>
              <a:cs typeface="LiHei Pro"/>
              <a:sym typeface="LiHei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>
                <a:solidFill>
                  <a:schemeClr val="dk2"/>
                </a:solidFill>
                <a:latin typeface="LiHei Pro"/>
                <a:ea typeface="LiHei Pro"/>
                <a:cs typeface="LiHei Pro"/>
                <a:sym typeface="LiHei Pro"/>
              </a:rPr>
              <a:t>-&gt; 衡量腎功能的重要指標</a:t>
            </a:r>
            <a:endParaRPr sz="1500">
              <a:solidFill>
                <a:schemeClr val="dk2"/>
              </a:solidFill>
              <a:latin typeface="LiHei Pro"/>
              <a:ea typeface="LiHei Pro"/>
              <a:cs typeface="LiHei Pro"/>
              <a:sym typeface="LiHei Pr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https://python-paillier.readthedocs.io/en/stable/index.html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https://pypi.org/project/phe/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https://github.com/data61/python-paillier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Homomorphic encryption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霍芷媛</a:t>
            </a:r>
            <a:endParaRPr sz="1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317" y="0"/>
            <a:ext cx="603136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682" y="2078875"/>
            <a:ext cx="7851267" cy="20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66"/>
          <p:cNvPicPr preferRelativeResize="0"/>
          <p:nvPr/>
        </p:nvPicPr>
        <p:blipFill rotWithShape="1">
          <a:blip r:embed="rId3">
            <a:alphaModFix/>
          </a:blip>
          <a:srcRect b="0" l="0" r="0" t="-1729"/>
          <a:stretch/>
        </p:blipFill>
        <p:spPr>
          <a:xfrm>
            <a:off x="1295475" y="315300"/>
            <a:ext cx="6060398" cy="523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67"/>
          <p:cNvPicPr preferRelativeResize="0"/>
          <p:nvPr/>
        </p:nvPicPr>
        <p:blipFill rotWithShape="1">
          <a:blip r:embed="rId3">
            <a:alphaModFix/>
          </a:blip>
          <a:srcRect b="52487" l="0" r="0" t="25640"/>
          <a:stretch/>
        </p:blipFill>
        <p:spPr>
          <a:xfrm>
            <a:off x="261031" y="1784875"/>
            <a:ext cx="10385919" cy="192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68"/>
          <p:cNvPicPr preferRelativeResize="0"/>
          <p:nvPr/>
        </p:nvPicPr>
        <p:blipFill rotWithShape="1">
          <a:blip r:embed="rId3">
            <a:alphaModFix/>
          </a:blip>
          <a:srcRect b="21263" l="0" r="0" t="47126"/>
          <a:stretch/>
        </p:blipFill>
        <p:spPr>
          <a:xfrm>
            <a:off x="2" y="1083875"/>
            <a:ext cx="11753449" cy="315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69"/>
          <p:cNvPicPr preferRelativeResize="0"/>
          <p:nvPr/>
        </p:nvPicPr>
        <p:blipFill rotWithShape="1">
          <a:blip r:embed="rId3">
            <a:alphaModFix/>
          </a:blip>
          <a:srcRect b="6512" l="0" r="3175" t="77778"/>
          <a:stretch/>
        </p:blipFill>
        <p:spPr>
          <a:xfrm>
            <a:off x="-108926" y="2660424"/>
            <a:ext cx="11736002" cy="161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7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70"/>
          <p:cNvPicPr preferRelativeResize="0"/>
          <p:nvPr/>
        </p:nvPicPr>
        <p:blipFill rotWithShape="1">
          <a:blip r:embed="rId3">
            <a:alphaModFix/>
          </a:blip>
          <a:srcRect b="72222" l="0" r="53902" t="0"/>
          <a:stretch/>
        </p:blipFill>
        <p:spPr>
          <a:xfrm>
            <a:off x="1413700" y="1318650"/>
            <a:ext cx="5510377" cy="2818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71"/>
          <p:cNvPicPr preferRelativeResize="0"/>
          <p:nvPr/>
        </p:nvPicPr>
        <p:blipFill rotWithShape="1">
          <a:blip r:embed="rId3">
            <a:alphaModFix/>
          </a:blip>
          <a:srcRect b="74141" l="0" r="0" t="1527"/>
          <a:stretch/>
        </p:blipFill>
        <p:spPr>
          <a:xfrm>
            <a:off x="283977" y="1389350"/>
            <a:ext cx="12407275" cy="256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GFR 腎絲球過濾率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3個變數：肌酸酐濃度、年齡、性別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825" y="2774852"/>
            <a:ext cx="7248125" cy="16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150" y="133525"/>
            <a:ext cx="7066024" cy="50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3"/>
          <p:cNvSpPr txBox="1"/>
          <p:nvPr>
            <p:ph idx="1" type="body"/>
          </p:nvPr>
        </p:nvSpPr>
        <p:spPr>
          <a:xfrm>
            <a:off x="295600" y="551800"/>
            <a:ext cx="8523300" cy="43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2823829415610695675608811296912748018557376255353276882273692312161823633934091052755887009202966613160458775146600534606657090896243386688219790660476869482316547145935846011946054977720686505505396159917447049997483073691459781905294058086768427600083811284778541784774542496629804915678969181900055445814608693413703024884123923677302365106736694697110515510567172053022259011152615383475967723336602004153142320446141072296215305014588806784542349383292241871957772634782311945450875748880890538382793851077732464158928358976839084176704146591201023079070456631136869147005376081300309824703215959407108398337586245548849144048777189171853792681693387587949744456808177365632464019399626310687779375642484467259106305161351437113895286451733956141621679912391195922688190861472193023189176638277451591418072168444016409522931475944031199178451840083535707799644168004685946057944809345402288696083092597685820198712555586665030442653185118815708305257405399531547039317617108109747288907287168780856854515856967638714603219880457512375611525273987650392178595385335960561976908685092118553658555099173594944289318466698390507776332855754557094652198024142474600955581277025995300251831307983766143835550827146315071031345952260467931007802782468666534666099487945668661632075606748420866883268185334086379246960025224687559223723845576541672313400371758730320934497951704163055394047553538719309928153814486099684070434318356132012217313570549787403114828444839598405291546157003534983858670439038999113126356054503717343082298935273326696452953168295015202464872693103417754558618464628589841793919651042676843680795785559155475053489185933921369619909920245711424080540302213511307555068373917968337205851729470140150213652756926801637809799813445654974430015952501024615722046898953134049624483207195734165254802976854619736172288902026058059, 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56385100253065935119087925892907350110705416605533886976973220605527572071758818100820299390888000949277334094135446174254841721467591772140780606821323267817020453397653950378145413050372883472485966670721557794309503595088989964983085794067446579495722600156309406114301409794793146058928223811391407003506466843654924472845107255423712287562066051218906818871522227380260381998236036451667452221595888495926366313603339319330394941757108991630152423491166209164526611745919274435866555124134700512000274988310689675892021449945100969364244442972296851249509269657122758217120411360445635205428353783336649134982526682486901265943967581281961449336802191057389121041818430293475104238876557554353507772622746540177305734033613860907424588369520320830462970053467349997169061058231446988740677076396386604919434645308205322960092930430216720151262545446486327059173803363399230082609058383719528921043072625439292866937524101838441061359483692466445296644605517586587531865821818286822279306664053219380395191214110246196801050904836830824501012014494955402322209297217893167153958281910207225241679914591241761542004172158722510620930748454605713162590507902009815338242875713964999082766536759505001777331773960198355118953593759472102004375336847491729778028684328204931673785967471785813643373298829920165239530897649648342751692817053377304819405408036276616733597221189374170907910939513484223413557946399993607671272774818565803938025532258633598847218364788855101328908397861212654489418568247595895532667681800976175244113448417178151446242720737561954502867964888408907893958022119343305320649610291756826630380346318351245265223031688175103446214042231051719107690054319545703456559135632027045196474963798929606034551444442537904023040985373413554235940638105752133175290929733285523565662352504625216958030124317331291442255356280766, 7695424153410191257434881267240371544339922148746340382477199489734774908996043252910340670961238155088803562588227051953466124780060329576685324424083436196607369479824742271283353105990782600263849765707492402968961891317119003720084232841420527424710117787713291911485403330433449262250589995570236549111732362345952630482981472196952405069431246972949141991788174745734599014045769499591103416184386585133367737299293461655928572142791742798967194831624842397328567630947459509310998086850191614100796281954158016657216444318831885622000247838076921390443097236067006063648901489551597060670922087781096840890789123362321989279663442664123177311606654580406002223084257066775688652801349186274422447293317392143009697697646718515329450546915577846101702432148879555565722821837005594084870828360499104739396539291024936856402823711118512256103411597338994048021033691531939989784664085580112902731944858758908826818083397081117877857471352663800170625106166531873950840792607580418913507221658758074124407753578908007497878906932331037076574560269611654836743852684698545943919006215233436709671079954313639182388020010527511762913173688737706707940665415753904422292166976955798135587638196411080034852290966814461619122237821918831731945208807613836050253762589497911538376787653331543795594319580891982950488387348790815505274293463600753209042030954682206324455458668970412059285556583710908803596280195580534822730891585073565921764663124852121435029937793761247450254152598087546276473142398702146954240608877010579368129736520889183402709187464417588096568908240154155556892975766635208971517727924827447909857854092984646041833007425175617555893721149007622811375293479654919895075661893577505792170220383668862924262097716461852396214336876987378320177330444020698850415213492705360943972257092439121973144749353518059281181402397603357]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980910462018501386330911640744433631699484823042388416585476000446899380862808519257389520218923058909654763131084654100670077495043294901271681884937749292902650685573443298478075989925103825470680398152687218535096956445406507955381606098864167766462436595287372628196388826443637326719861300890869769321843737875793223550671922767549891726859454069328388085558652412444849532048776842462801669440407552011800292896337395115089999492789657996018924073866534607749877345913766865600273435615658851762576664193224255775974399941005010942830148672604516557230625173492790355950189382571245237225273611359678011960339667332578979057985501262355550191252959261958750183705582318862881412601820462251652714862813606195344385051598711472396378483221672801968854070786177482820735099948328455092167461146764358486370231408538687954350774854482102458278745160548125647845805754293418335473876786686932297665521657123963755037428221949415418723787715717397820652003010766542543912900376133958958669364306373425165387527359924041677229938861808727162878726322961553382218362679054868113347319749040173853925406487967447740190266610270992800231902371280514817714682062132842168307860972570579043613669405540206736499475160715932150665617086638317092111737997131769414362696573769246694130407960527122890607214397075331508217567885302386015516721868648725911298764200662535253368184638632069198189641588120943340257077493353398862041932640395337212533888985382484758254335970276749223858285013027732186408415352247434140454458621761394371786447001006790875402688783140693102511145236856165488274519095679208569579287620079121131540507748043863011079560947806570480456745125160677084417656815330933593790467676308062530569234076546505564857319076317858178412097041833763317299584838100690876251575686733984880899566594459111644145059686888279660122926082703758, 5885065520027940720325499442314068517919364570042933915291614653799825129376023157604029004680251300321144601120286751443146668530858176471761591538905233018159968107250261710358037378904272369432761690166267411165786780073171912619448925496852759948808740998904094866874972934437823222359822348181905145429108241018380169392894424471161928029200627106236661741902046951630802355455795337816969442261467106507216687940261173161059544167371491062924849561557459148680511574258358497480478302935058478059920797163138167388392538529305920466668498452737818672656368547604776133792087011800040770368928086197429926104172194341274083730875000906665295526658630482434064088732041412313915049235321759741195721654671402914393336465471496914462899693206867329604992098468055632902804190928761513604716321246505711409149658277889922161786614340371821074719238726851963033492342008286475927834841292736724512248795486087959835590402394638862587745571465241199463496374074549045788162929840942475284672174045751428760531910298584398728412357574918720959772649540415167355653685594364678944828648859529134268881132769113058430269314988723430960094049812631421526452815698532871232907260010317663113476067202973130070428245659589879313156998086414898171432307911534749276249713012491740756179974359164451200436092269982425505453093041580354740266145973414572519572399293027007622568953607866067754435086780134014671505520876023768479269166543901469466002717792250965902933920936051651016583068496588328523553834777557197710951838938533835079503179607838245314425120716157810755155209675758284619994343320951515149341128779047504405036562090617138390910233097621695026427000481029374950511973911964044210005296681764216681523454421461656655044785646406748438450361852171350185553843652079511291942741602559569127471681460549625207576062287316099996706655977220929, 3287483351670512990982195151291305495551597133665966495539425007191629229443098572170121446074425093633162898300607712507217325690963036946679791812742348094470837428858903669864168434450029337072162173003256934924527843409528217650293770652471259148596295921035933350891511419307561021034598614698809609919681249939704224454289572309189421174532901535898718295239665224142643510607826645855807447584979270960574348003886948277114917632268992774138518136175974024706488719062271011789521615194379981030021470664714744899135124306874802289163195178073337377934911156333526050420878732559133696325944140808060608172836823681194224369547495192234463585359069316040440143683867988287972118612617105907187699114944668882188843935293920400430523550725886136334629773696908517210632937901927056474986745523794937511891713270806970877087398734946360961968855025873059276230916975594732018238814808630115928387380140303731418645378520899027990387395560768197726541710740831523083350388753001125823880441685097664371928853015503822409236776226990945211175182319386244238060234836013141484544173300692273480108033876663327102069380666273098964633404179754441363829928813411555223241780551277724771651935610486334715066086757575884978097798033740169716286160587752543484570847209369228187602439892172592890383492157136142767066403724505090806076143816924704089369449587381191083502452787636501598115608970424673159791528602467996383269875695808402227050322492986982049827608193302474501200412794253891643999243699808542223970802677007511236915054001528938010372018490655431320827953818880635945622818354569864306977684366047541434995419133207358914777224490934741637172523281037130590809433067243640426424393373414607160886533879608076920362630437009380427934041247742215955271806343882387655991737678556127435190043726930746515111232123117021258440041328501846]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510" name="Google Shape;510;p7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https://pypi.org/project/word2number/</a:t>
            </a:r>
            <a:r>
              <a:rPr lang="zh-TW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https://pypi.org/project/num2words/</a:t>
            </a:r>
            <a:r>
              <a:rPr lang="zh-TW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https://python-paillier.readthedocs.io/en/stable/usage.html#role-2</a:t>
            </a:r>
            <a:r>
              <a:rPr lang="zh-TW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6"/>
              </a:rPr>
              <a:t>https://www.asciitable.com/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Homomorphic encryption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張麒仙</a:t>
            </a:r>
            <a:endParaRPr sz="1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7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519300"/>
            <a:ext cx="6165600" cy="46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77"/>
          <p:cNvSpPr txBox="1"/>
          <p:nvPr>
            <p:ph idx="1" type="body"/>
          </p:nvPr>
        </p:nvSpPr>
        <p:spPr>
          <a:xfrm>
            <a:off x="727650" y="20872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5" y="1069688"/>
            <a:ext cx="9076850" cy="300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789668"/>
            <a:ext cx="9143999" cy="3831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7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0827"/>
            <a:ext cx="9143999" cy="2461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8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25" y="552225"/>
            <a:ext cx="8034150" cy="45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81"/>
          <p:cNvSpPr txBox="1"/>
          <p:nvPr>
            <p:ph idx="1" type="body"/>
          </p:nvPr>
        </p:nvSpPr>
        <p:spPr>
          <a:xfrm>
            <a:off x="687625" y="20956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00" y="592101"/>
            <a:ext cx="8223499" cy="43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25" y="438474"/>
            <a:ext cx="8493751" cy="426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8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580125"/>
            <a:ext cx="6946299" cy="447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8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24" y="611725"/>
            <a:ext cx="6721175" cy="45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50" y="588775"/>
            <a:ext cx="8015725" cy="44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8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5" name="Google Shape;58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50" y="545700"/>
            <a:ext cx="8466126" cy="44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2" name="Google Shape;59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958" y="1853850"/>
            <a:ext cx="5024667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250" y="500775"/>
            <a:ext cx="3665199" cy="45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599" name="Google Shape;599;p8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https://bit-ml.github.io/blog/post/homomorphic-encryption-toy-implementation-in-python/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https://blog.openmined.org/build-an-homomorphic-encryption-scheme-from-scratch-with-python/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29450" y="727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22" u="sng">
                <a:solidFill>
                  <a:schemeClr val="hlink"/>
                </a:solidFill>
                <a:hlinkClick r:id="rId3"/>
              </a:rPr>
              <a:t>https://figshare.com/articles/dataset/Validation_of_glomerular_filtration_rate-estimating_equations_in_Chinese_children/5180497</a:t>
            </a:r>
            <a:endParaRPr b="0" sz="1822"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729450" y="23151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樣本來源：Chinese Children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●"/>
            </a:pPr>
            <a:r>
              <a:rPr lang="zh-TW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Age	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●"/>
            </a:pPr>
            <a:r>
              <a:rPr lang="zh-TW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Gender	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100000"/>
              <a:buFont typeface="Arial"/>
              <a:buChar char="●"/>
            </a:pPr>
            <a:r>
              <a:rPr lang="zh-TW" sz="12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Height	</a:t>
            </a:r>
            <a:endParaRPr sz="1200">
              <a:solidFill>
                <a:srgbClr val="2525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100000"/>
              <a:buFont typeface="Arial"/>
              <a:buChar char="●"/>
            </a:pPr>
            <a:r>
              <a:rPr lang="zh-TW" sz="12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Weight	</a:t>
            </a:r>
            <a:endParaRPr sz="1200">
              <a:solidFill>
                <a:srgbClr val="2525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100000"/>
              <a:buFont typeface="Arial"/>
              <a:buChar char="●"/>
            </a:pPr>
            <a:r>
              <a:rPr lang="zh-TW" sz="12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Dx </a:t>
            </a:r>
            <a:endParaRPr sz="1200">
              <a:solidFill>
                <a:srgbClr val="2525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●"/>
            </a:pPr>
            <a:r>
              <a:rPr lang="zh-TW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CrE (Creatinie)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100000"/>
              <a:buFont typeface="Arial"/>
              <a:buChar char="●"/>
            </a:pPr>
            <a:r>
              <a:rPr lang="zh-TW" sz="12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CrIDMS :</a:t>
            </a:r>
            <a:endParaRPr sz="1200">
              <a:solidFill>
                <a:srgbClr val="2525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100000"/>
              <a:buFont typeface="Arial"/>
              <a:buChar char="●"/>
            </a:pPr>
            <a:r>
              <a:rPr lang="zh-TW" sz="12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CrCA</a:t>
            </a:r>
            <a:endParaRPr sz="1200">
              <a:solidFill>
                <a:srgbClr val="2525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100000"/>
              <a:buFont typeface="Arial"/>
              <a:buChar char="●"/>
            </a:pPr>
            <a:r>
              <a:rPr lang="zh-TW" sz="12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BUN</a:t>
            </a:r>
            <a:endParaRPr sz="1200">
              <a:solidFill>
                <a:srgbClr val="2525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100000"/>
              <a:buFont typeface="Arial"/>
              <a:buChar char="●"/>
            </a:pPr>
            <a:r>
              <a:rPr lang="zh-TW" sz="12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Cys</a:t>
            </a:r>
            <a:endParaRPr sz="1200">
              <a:solidFill>
                <a:srgbClr val="2525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100000"/>
              <a:buFont typeface="Arial"/>
              <a:buChar char="●"/>
            </a:pPr>
            <a:r>
              <a:rPr lang="zh-TW" sz="12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CL</a:t>
            </a:r>
            <a:endParaRPr sz="1200">
              <a:solidFill>
                <a:srgbClr val="2525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100000"/>
              <a:buFont typeface="Arial"/>
              <a:buChar char="●"/>
            </a:pPr>
            <a:r>
              <a:rPr lang="zh-TW" sz="12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BSA</a:t>
            </a:r>
            <a:endParaRPr sz="1200">
              <a:solidFill>
                <a:srgbClr val="2525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100000"/>
              <a:buFont typeface="Arial"/>
              <a:buChar char="●"/>
            </a:pPr>
            <a:r>
              <a:rPr lang="zh-TW" sz="12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m GFR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GOT、GPT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